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3" r:id="rId2"/>
    <p:sldId id="280" r:id="rId3"/>
    <p:sldId id="264" r:id="rId4"/>
    <p:sldId id="265" r:id="rId5"/>
    <p:sldId id="283" r:id="rId6"/>
    <p:sldId id="281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84" r:id="rId20"/>
    <p:sldId id="279" r:id="rId21"/>
  </p:sldIdLst>
  <p:sldSz cx="9144000" cy="6858000" type="screen4x3"/>
  <p:notesSz cx="6797675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7"/>
    <a:srgbClr val="EEEEEE"/>
    <a:srgbClr val="B61A29"/>
    <a:srgbClr val="800000"/>
    <a:srgbClr val="E8E8E8"/>
    <a:srgbClr val="FDE9CA"/>
    <a:srgbClr val="DDEDD0"/>
    <a:srgbClr val="CFD8F1"/>
    <a:srgbClr val="271523"/>
    <a:srgbClr val="FFD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928" autoAdjust="0"/>
  </p:normalViewPr>
  <p:slideViewPr>
    <p:cSldViewPr snapToGrid="0" snapToObjects="1" showGuides="1">
      <p:cViewPr>
        <p:scale>
          <a:sx n="90" d="100"/>
          <a:sy n="90" d="100"/>
        </p:scale>
        <p:origin x="-834" y="32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B569-D1F8-9845-8B5A-7C01E739C648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6CBAC-14AA-F54C-B8F4-08681453A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20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A968C-F72D-5B47-99EA-8DDF38FDC6B7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FDFC1-17C9-4C46-9630-3BAA92ABFD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88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4213"/>
            <a:ext cx="7772400" cy="1470025"/>
          </a:xfrm>
        </p:spPr>
        <p:txBody>
          <a:bodyPr>
            <a:normAutofit/>
          </a:bodyPr>
          <a:lstStyle>
            <a:lvl1pPr>
              <a:defRPr sz="3200" spc="-5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24238"/>
            <a:ext cx="7772400" cy="14747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34" y="743395"/>
            <a:ext cx="1497598" cy="394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590" y="1527908"/>
            <a:ext cx="4170819" cy="8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4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red bar 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48"/>
            <a:ext cx="9144000" cy="434340"/>
          </a:xfrm>
          <a:prstGeom prst="rect">
            <a:avLst/>
          </a:prstGeom>
        </p:spPr>
      </p:pic>
      <p:pic>
        <p:nvPicPr>
          <p:cNvPr id="7" name="Picture 6" descr="website_url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36" y="337687"/>
            <a:ext cx="4518327" cy="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9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red bar 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48"/>
            <a:ext cx="9144000" cy="434340"/>
          </a:xfrm>
          <a:prstGeom prst="rect">
            <a:avLst/>
          </a:prstGeom>
        </p:spPr>
      </p:pic>
      <p:pic>
        <p:nvPicPr>
          <p:cNvPr id="7" name="Picture 6" descr="website_url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36" y="337687"/>
            <a:ext cx="4518327" cy="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200400" y="1705064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5943600" y="1697615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- Title and Content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0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2 column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4114800" cy="417385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00" y="1705064"/>
            <a:ext cx="4114800" cy="417385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4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3 column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200400" y="1705064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5943600" y="1697615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5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ark Grey - Title and Content">
    <p:bg>
      <p:bgPr>
        <a:solidFill>
          <a:srgbClr val="383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36" y="337687"/>
            <a:ext cx="4518327" cy="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8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Grey - 2 column">
    <p:bg>
      <p:bgPr>
        <a:solidFill>
          <a:srgbClr val="383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4114800" cy="417385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00" y="1705064"/>
            <a:ext cx="4114800" cy="417385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36" y="337687"/>
            <a:ext cx="4518327" cy="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1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Grey - 3 column">
    <p:bg>
      <p:bgPr>
        <a:solidFill>
          <a:srgbClr val="383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50">
                <a:solidFill>
                  <a:srgbClr val="FFFFFF"/>
                </a:solidFill>
              </a:defRPr>
            </a:lvl4pPr>
            <a:lvl5pPr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200400" y="1705064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50">
                <a:solidFill>
                  <a:srgbClr val="FFFFFF"/>
                </a:solidFill>
              </a:defRPr>
            </a:lvl4pPr>
            <a:lvl5pPr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5943600" y="1697615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50">
                <a:solidFill>
                  <a:srgbClr val="FFFFFF"/>
                </a:solidFill>
              </a:defRPr>
            </a:lvl4pPr>
            <a:lvl5pPr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36" y="337687"/>
            <a:ext cx="4518327" cy="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8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ighton Cov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149C56-A5D9-534E-8332-51B5F69343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3"/>
          </a:xfrm>
          <a:prstGeom prst="rect">
            <a:avLst/>
          </a:prstGeom>
        </p:spPr>
      </p:pic>
      <p:pic>
        <p:nvPicPr>
          <p:cNvPr id="3" name="Picture 2" descr="bellerbys_bright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091" y="346598"/>
            <a:ext cx="752892" cy="1240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21973" y="2845081"/>
            <a:ext cx="5500054" cy="1167838"/>
          </a:xfrm>
          <a:noFill/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80000" tIns="180000" rIns="180000" bIns="180000" rtlCol="0" anchor="ctr" anchorCtr="0">
            <a:spAutoFit/>
          </a:bodyPr>
          <a:lstStyle>
            <a:lvl1pPr>
              <a:defRPr lang="en-US" sz="3200" b="0" cap="none" baseline="0" dirty="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</a:pPr>
            <a:r>
              <a:rPr lang="en-GB" dirty="0" smtClean="0"/>
              <a:t>Click to edit title – </a:t>
            </a:r>
            <a:br>
              <a:rPr lang="en-GB" dirty="0" smtClean="0"/>
            </a:br>
            <a:r>
              <a:rPr lang="en-GB" dirty="0" err="1" smtClean="0"/>
              <a:t>Bellerbys</a:t>
            </a:r>
            <a:r>
              <a:rPr lang="en-GB" dirty="0" smtClean="0"/>
              <a:t> Brighton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3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/ Imag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514" y="2371106"/>
            <a:ext cx="5932972" cy="1075656"/>
          </a:xfrm>
          <a:solidFill>
            <a:schemeClr val="bg1">
              <a:alpha val="93000"/>
            </a:schemeClr>
          </a:solidFill>
        </p:spPr>
        <p:txBody>
          <a:bodyPr tIns="360000" bIns="180000" anchor="b" anchorCtr="0">
            <a:normAutofit/>
          </a:bodyPr>
          <a:lstStyle>
            <a:lvl1pPr>
              <a:defRPr sz="2800" spc="-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5514" y="3446763"/>
            <a:ext cx="5932972" cy="949108"/>
          </a:xfrm>
          <a:solidFill>
            <a:schemeClr val="bg1">
              <a:alpha val="93000"/>
            </a:schemeClr>
          </a:solidFill>
        </p:spPr>
        <p:txBody>
          <a:bodyPr tIns="108000" bIns="360000" anchor="t" anchorCtr="0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34" y="353247"/>
            <a:ext cx="1497598" cy="3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1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ighton - Title and Content">
    <p:bg>
      <p:bgPr>
        <a:solidFill>
          <a:srgbClr val="FDE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8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on - 2 column">
    <p:bg>
      <p:bgPr>
        <a:solidFill>
          <a:srgbClr val="FDE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4114800" cy="417385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00" y="1705064"/>
            <a:ext cx="4114800" cy="417385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4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on - 3 column">
    <p:bg>
      <p:bgPr>
        <a:solidFill>
          <a:srgbClr val="FDE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200400" y="1705064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5943600" y="1697615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1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mbridge Cov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llerbys_cambridg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1" y="344604"/>
            <a:ext cx="863997" cy="126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149C56-A5D9-534E-8332-51B5F69343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821973" y="2845081"/>
            <a:ext cx="5500054" cy="1167838"/>
          </a:xfrm>
          <a:noFill/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80000" tIns="180000" rIns="180000" bIns="180000" rtlCol="0" anchor="ctr" anchorCtr="0">
            <a:spAutoFit/>
          </a:bodyPr>
          <a:lstStyle>
            <a:lvl1pPr>
              <a:defRPr lang="en-US" sz="3200" b="0" cap="none" baseline="0" dirty="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</a:pPr>
            <a:r>
              <a:rPr lang="en-GB" dirty="0" smtClean="0"/>
              <a:t>Click to edit title – </a:t>
            </a:r>
            <a:br>
              <a:rPr lang="en-GB" dirty="0" smtClean="0"/>
            </a:br>
            <a:r>
              <a:rPr lang="en-GB" dirty="0" err="1" smtClean="0"/>
              <a:t>Bellerbys</a:t>
            </a:r>
            <a:r>
              <a:rPr lang="en-GB" dirty="0" smtClean="0"/>
              <a:t> Cambridge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7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mbridge - Title and Content">
    <p:bg>
      <p:bgPr>
        <a:solidFill>
          <a:srgbClr val="DDE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5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bridge - 2 column">
    <p:bg>
      <p:bgPr>
        <a:solidFill>
          <a:srgbClr val="DDE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4114800" cy="417385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00" y="1705064"/>
            <a:ext cx="4114800" cy="417385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bridge - 3 column">
    <p:bg>
      <p:bgPr>
        <a:solidFill>
          <a:srgbClr val="DDE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200400" y="1705064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5943600" y="1697615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0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don Cov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llerbys_lond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989" y="339742"/>
            <a:ext cx="747784" cy="1308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149C56-A5D9-534E-8332-51B5F69343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821973" y="2845081"/>
            <a:ext cx="5500054" cy="1167838"/>
          </a:xfrm>
          <a:noFill/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80000" tIns="180000" rIns="180000" bIns="180000" rtlCol="0" anchor="ctr" anchorCtr="0">
            <a:spAutoFit/>
          </a:bodyPr>
          <a:lstStyle>
            <a:lvl1pPr>
              <a:defRPr lang="en-US" sz="3200" b="0" cap="none" baseline="0" dirty="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</a:pPr>
            <a:r>
              <a:rPr lang="en-GB" dirty="0" smtClean="0"/>
              <a:t>Click to edit title – </a:t>
            </a:r>
            <a:br>
              <a:rPr lang="en-GB" dirty="0" smtClean="0"/>
            </a:br>
            <a:r>
              <a:rPr lang="en-GB" dirty="0" err="1" smtClean="0"/>
              <a:t>Bellerbys</a:t>
            </a:r>
            <a:r>
              <a:rPr lang="en-GB" dirty="0" smtClean="0"/>
              <a:t>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7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ndon - Title and Content">
    <p:bg>
      <p:bgPr>
        <a:solidFill>
          <a:srgbClr val="CF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3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don - 2 column">
    <p:bg>
      <p:bgPr>
        <a:solidFill>
          <a:srgbClr val="CF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4114800" cy="417385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00" y="1705064"/>
            <a:ext cx="4114800" cy="417385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2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/ Image (2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514" y="2371106"/>
            <a:ext cx="5932972" cy="1075656"/>
          </a:xfrm>
          <a:solidFill>
            <a:schemeClr val="bg1">
              <a:alpha val="93000"/>
            </a:schemeClr>
          </a:solidFill>
        </p:spPr>
        <p:txBody>
          <a:bodyPr tIns="360000" bIns="180000" anchor="b" anchorCtr="0">
            <a:normAutofit/>
          </a:bodyPr>
          <a:lstStyle>
            <a:lvl1pPr>
              <a:defRPr sz="2800" spc="-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5514" y="3446763"/>
            <a:ext cx="5932972" cy="949108"/>
          </a:xfrm>
          <a:solidFill>
            <a:schemeClr val="bg1">
              <a:alpha val="93000"/>
            </a:schemeClr>
          </a:solidFill>
        </p:spPr>
        <p:txBody>
          <a:bodyPr tIns="108000" bIns="360000" anchor="t" anchorCtr="0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34" y="353247"/>
            <a:ext cx="1497598" cy="3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4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don - 3 column">
    <p:bg>
      <p:bgPr>
        <a:solidFill>
          <a:srgbClr val="CF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200400" y="1705064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5943600" y="1697615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0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xford Cover">
    <p:bg>
      <p:bgPr>
        <a:solidFill>
          <a:srgbClr val="3A1E32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llerbys_oxfor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752" y="341004"/>
            <a:ext cx="703540" cy="129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149C56-A5D9-534E-8332-51B5F69343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821973" y="2845081"/>
            <a:ext cx="5500054" cy="1167838"/>
          </a:xfrm>
          <a:noFill/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80000" tIns="180000" rIns="180000" bIns="180000" rtlCol="0" anchor="ctr" anchorCtr="0">
            <a:spAutoFit/>
          </a:bodyPr>
          <a:lstStyle>
            <a:lvl1pPr>
              <a:defRPr lang="en-US" sz="3200" b="0" cap="none" baseline="0" dirty="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</a:pPr>
            <a:r>
              <a:rPr lang="en-GB" dirty="0" smtClean="0"/>
              <a:t>Click to edit title –</a:t>
            </a:r>
            <a:br>
              <a:rPr lang="en-GB" dirty="0" smtClean="0"/>
            </a:br>
            <a:r>
              <a:rPr lang="en-GB" dirty="0" err="1" smtClean="0"/>
              <a:t>Bellerbys</a:t>
            </a:r>
            <a:r>
              <a:rPr lang="en-GB" dirty="0" smtClean="0"/>
              <a:t>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8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xford - Title and Content">
    <p:bg>
      <p:bgPr>
        <a:solidFill>
          <a:srgbClr val="D3A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0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xford - 2 column">
    <p:bg>
      <p:bgPr>
        <a:solidFill>
          <a:srgbClr val="D3A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4114800" cy="417385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00" y="1705064"/>
            <a:ext cx="4114800" cy="417385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2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xford - 3 column">
    <p:bg>
      <p:bgPr>
        <a:solidFill>
          <a:srgbClr val="D3A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200400" y="1705064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5943600" y="1697615"/>
            <a:ext cx="2743200" cy="417385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3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ighton Tit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149C56-A5D9-534E-8332-51B5F69343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3"/>
          </a:xfrm>
          <a:prstGeom prst="rect">
            <a:avLst/>
          </a:prstGeom>
        </p:spPr>
      </p:pic>
      <p:pic>
        <p:nvPicPr>
          <p:cNvPr id="3" name="Picture 2" descr="bellerbys_bright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091" y="346598"/>
            <a:ext cx="752892" cy="1240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21973" y="3042058"/>
            <a:ext cx="5500054" cy="773884"/>
          </a:xfrm>
          <a:noFill/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80000" tIns="180000" rIns="180000" bIns="180000" rtlCol="0" anchor="ctr" anchorCtr="0">
            <a:spAutoFit/>
          </a:bodyPr>
          <a:lstStyle>
            <a:lvl1pPr>
              <a:defRPr lang="en-US" sz="3200" b="0" cap="none" baseline="0" dirty="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</a:pPr>
            <a:r>
              <a:rPr lang="en-GB" dirty="0" err="1" smtClean="0"/>
              <a:t>Bellerbys</a:t>
            </a:r>
            <a:r>
              <a:rPr lang="en-GB" dirty="0" smtClean="0"/>
              <a:t> Brighton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39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ndon Tit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llerbys_lond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989" y="339742"/>
            <a:ext cx="747784" cy="1308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149C56-A5D9-534E-8332-51B5F69343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821973" y="3042058"/>
            <a:ext cx="5500054" cy="773884"/>
          </a:xfrm>
          <a:noFill/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80000" tIns="180000" rIns="180000" bIns="180000" rtlCol="0" anchor="ctr" anchorCtr="0">
            <a:spAutoFit/>
          </a:bodyPr>
          <a:lstStyle>
            <a:lvl1pPr>
              <a:defRPr lang="en-US" sz="3200" b="0" cap="none" baseline="0" dirty="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</a:pPr>
            <a:r>
              <a:rPr lang="en-GB" dirty="0" err="1" smtClean="0"/>
              <a:t>Bellerbys</a:t>
            </a:r>
            <a:r>
              <a:rPr lang="en-GB" dirty="0" smtClean="0"/>
              <a:t>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2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0B6478-AEB5-4BB6-88EE-0840F18A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075AE9-724D-4EBC-89E4-5318D8528320}" type="datetimeFigureOut">
              <a:rPr lang="en-GB" smtClean="0"/>
              <a:t>08/08/2018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72CF376-FF13-4806-B47B-8D337AF1F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DF7BC6A-FB1C-4CEC-BF5D-8817864F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5127-872C-4924-A3A5-EB41035DC6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91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340830-CC03-4DBC-BBB9-74FEBD6D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4BCA9C7-EE62-4FBB-A627-1523DEC3A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8276F95-E15D-4139-A890-7DBB22511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E16A4E-1E74-49C0-B922-5A0DADA77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1A47C13-8A94-4B21-A2FB-C1B70462F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0645E95-E480-45F0-8B81-F2BEE689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075AE9-724D-4EBC-89E4-5318D8528320}" type="datetimeFigureOut">
              <a:rPr lang="en-GB" smtClean="0"/>
              <a:t>08/08/2018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119577-5A06-4621-8021-E48D0152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1D1A5E4-EE8B-4267-85F0-9FC4F9AA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5127-872C-4924-A3A5-EB41035DC6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330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A809BC-C6E9-4EF6-A6B2-6A67FCA0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4D6D7FA-A891-4AF7-8ECE-C8DF0C98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075AE9-724D-4EBC-89E4-5318D8528320}" type="datetimeFigureOut">
              <a:rPr lang="en-GB" smtClean="0"/>
              <a:t>08/08/2018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63302CE-A3FA-4488-8BB0-FB6AE448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25C855-D4DA-49F4-BC85-D25DE515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5127-872C-4924-A3A5-EB41035DC6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68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/ Image (3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514" y="2371106"/>
            <a:ext cx="5932972" cy="1075656"/>
          </a:xfrm>
          <a:solidFill>
            <a:schemeClr val="bg1">
              <a:alpha val="93000"/>
            </a:schemeClr>
          </a:solidFill>
        </p:spPr>
        <p:txBody>
          <a:bodyPr tIns="360000" bIns="180000" anchor="b" anchorCtr="0">
            <a:normAutofit/>
          </a:bodyPr>
          <a:lstStyle>
            <a:lvl1pPr>
              <a:defRPr sz="2800" spc="-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5514" y="3446763"/>
            <a:ext cx="5932972" cy="949108"/>
          </a:xfrm>
          <a:solidFill>
            <a:schemeClr val="bg1">
              <a:alpha val="93000"/>
            </a:schemeClr>
          </a:solidFill>
        </p:spPr>
        <p:txBody>
          <a:bodyPr tIns="108000" bIns="360000" anchor="t" anchorCtr="0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68" y="6409683"/>
            <a:ext cx="798863" cy="144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39" y="353247"/>
            <a:ext cx="1486787" cy="3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9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4114800" cy="417385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00" y="1705064"/>
            <a:ext cx="4114800" cy="417385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4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red bar no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48"/>
            <a:ext cx="9144000" cy="434340"/>
          </a:xfrm>
          <a:prstGeom prst="rect">
            <a:avLst/>
          </a:prstGeom>
        </p:spPr>
      </p:pic>
      <p:pic>
        <p:nvPicPr>
          <p:cNvPr id="7" name="Picture 6" descr="website_url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36" y="337687"/>
            <a:ext cx="4518327" cy="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4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 (red ba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red_strip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48"/>
            <a:ext cx="9144000" cy="434340"/>
          </a:xfrm>
          <a:prstGeom prst="rect">
            <a:avLst/>
          </a:prstGeom>
        </p:spPr>
      </p:pic>
      <p:pic>
        <p:nvPicPr>
          <p:cNvPr id="7" name="Picture 6" descr="website_url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36" y="337687"/>
            <a:ext cx="4518327" cy="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8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red bar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48"/>
            <a:ext cx="9144000" cy="434340"/>
          </a:xfrm>
          <a:prstGeom prst="rect">
            <a:avLst/>
          </a:prstGeom>
        </p:spPr>
      </p:pic>
      <p:pic>
        <p:nvPicPr>
          <p:cNvPr id="7" name="Picture 6" descr="website_url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36" y="337687"/>
            <a:ext cx="4518327" cy="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9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56501"/>
            <a:ext cx="8229600" cy="85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5064"/>
            <a:ext cx="8229600" cy="417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09816"/>
            <a:ext cx="2133600" cy="2575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49C56-A5D9-534E-8332-51B5F69343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website_url.eps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67" y="6409683"/>
            <a:ext cx="798866" cy="144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800" y="337687"/>
            <a:ext cx="4518400" cy="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0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8" r:id="rId3"/>
    <p:sldLayoutId id="2147483679" r:id="rId4"/>
    <p:sldLayoutId id="2147483650" r:id="rId5"/>
    <p:sldLayoutId id="2147483657" r:id="rId6"/>
    <p:sldLayoutId id="2147483685" r:id="rId7"/>
    <p:sldLayoutId id="2147483689" r:id="rId8"/>
    <p:sldLayoutId id="2147483686" r:id="rId9"/>
    <p:sldLayoutId id="2147483687" r:id="rId10"/>
    <p:sldLayoutId id="2147483688" r:id="rId11"/>
    <p:sldLayoutId id="2147483658" r:id="rId12"/>
    <p:sldLayoutId id="2147483675" r:id="rId13"/>
    <p:sldLayoutId id="2147483676" r:id="rId14"/>
    <p:sldLayoutId id="2147483677" r:id="rId15"/>
    <p:sldLayoutId id="2147483681" r:id="rId16"/>
    <p:sldLayoutId id="2147483682" r:id="rId17"/>
    <p:sldLayoutId id="2147483683" r:id="rId18"/>
    <p:sldLayoutId id="2147483653" r:id="rId19"/>
    <p:sldLayoutId id="2147483652" r:id="rId20"/>
    <p:sldLayoutId id="2147483659" r:id="rId21"/>
    <p:sldLayoutId id="2147483660" r:id="rId22"/>
    <p:sldLayoutId id="2147483654" r:id="rId23"/>
    <p:sldLayoutId id="2147483666" r:id="rId24"/>
    <p:sldLayoutId id="2147483667" r:id="rId25"/>
    <p:sldLayoutId id="2147483668" r:id="rId26"/>
    <p:sldLayoutId id="2147483655" r:id="rId27"/>
    <p:sldLayoutId id="2147483663" r:id="rId28"/>
    <p:sldLayoutId id="2147483664" r:id="rId29"/>
    <p:sldLayoutId id="2147483665" r:id="rId30"/>
    <p:sldLayoutId id="2147483656" r:id="rId31"/>
    <p:sldLayoutId id="2147483669" r:id="rId32"/>
    <p:sldLayoutId id="2147483670" r:id="rId33"/>
    <p:sldLayoutId id="2147483671" r:id="rId34"/>
    <p:sldLayoutId id="2147483690" r:id="rId35"/>
    <p:sldLayoutId id="2147483691" r:id="rId36"/>
    <p:sldLayoutId id="2147483692" r:id="rId37"/>
    <p:sldLayoutId id="2147483693" r:id="rId38"/>
    <p:sldLayoutId id="2147483694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0B962.BF479F20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E7F581-350A-48F4-B916-0860C54C7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Making a strong application to Oxford and Cambridge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468BFA-7EC3-459F-9675-7A8D09541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1173"/>
            <a:ext cx="6858000" cy="1655762"/>
          </a:xfrm>
        </p:spPr>
        <p:txBody>
          <a:bodyPr/>
          <a:lstStyle/>
          <a:p>
            <a:r>
              <a:rPr lang="en-GB" dirty="0"/>
              <a:t>Sebastian Baker</a:t>
            </a:r>
          </a:p>
          <a:p>
            <a:r>
              <a:rPr lang="en-GB" dirty="0"/>
              <a:t>Head of A Level</a:t>
            </a:r>
          </a:p>
          <a:p>
            <a:r>
              <a:rPr lang="en-GB" dirty="0"/>
              <a:t>Bellerbys College</a:t>
            </a:r>
          </a:p>
        </p:txBody>
      </p:sp>
    </p:spTree>
    <p:extLst>
      <p:ext uri="{BB962C8B-B14F-4D97-AF65-F5344CB8AC3E}">
        <p14:creationId xmlns:p14="http://schemas.microsoft.com/office/powerpoint/2010/main" val="14274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694676"/>
            <a:ext cx="6007395" cy="423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"/>
          <a:stretch/>
        </p:blipFill>
        <p:spPr bwMode="auto">
          <a:xfrm>
            <a:off x="2105245" y="2857216"/>
            <a:ext cx="6489096" cy="384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8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/>
          <a:stretch/>
        </p:blipFill>
        <p:spPr bwMode="auto">
          <a:xfrm>
            <a:off x="839005" y="914399"/>
            <a:ext cx="6967477" cy="580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201C88-A2D1-440B-8891-72751C42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E70D3B-98E8-45C7-B5E6-4AF36F616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705064"/>
            <a:ext cx="5092995" cy="4173857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Personal Statement </a:t>
            </a:r>
            <a:r>
              <a:rPr lang="en-GB" b="1" dirty="0" smtClean="0"/>
              <a:t>needs to be ready by 15</a:t>
            </a:r>
            <a:r>
              <a:rPr lang="en-GB" b="1" baseline="30000" dirty="0" smtClean="0"/>
              <a:t>th</a:t>
            </a:r>
            <a:r>
              <a:rPr lang="en-GB" b="1" dirty="0" smtClean="0"/>
              <a:t> October</a:t>
            </a:r>
            <a:r>
              <a:rPr lang="en-GB" dirty="0" smtClean="0"/>
              <a:t> and first drafts should be written in summer before.</a:t>
            </a:r>
            <a:endParaRPr lang="en-GB" dirty="0"/>
          </a:p>
          <a:p>
            <a:r>
              <a:rPr lang="en-GB" dirty="0" smtClean="0"/>
              <a:t>Similar advice we give to all students:</a:t>
            </a:r>
          </a:p>
          <a:p>
            <a:pPr lvl="1"/>
            <a:r>
              <a:rPr lang="en-GB" b="1" dirty="0" smtClean="0"/>
              <a:t>Explain </a:t>
            </a:r>
            <a:r>
              <a:rPr lang="en-GB" b="1" dirty="0"/>
              <a:t>reasons </a:t>
            </a:r>
            <a:r>
              <a:rPr lang="en-GB" dirty="0"/>
              <a:t>for wanting to study the subject at </a:t>
            </a:r>
            <a:r>
              <a:rPr lang="en-GB" dirty="0" smtClean="0"/>
              <a:t>university</a:t>
            </a:r>
          </a:p>
          <a:p>
            <a:pPr lvl="1"/>
            <a:r>
              <a:rPr lang="en-GB" b="1" dirty="0" smtClean="0"/>
              <a:t>Demonstrate </a:t>
            </a:r>
            <a:r>
              <a:rPr lang="en-GB" b="1" dirty="0"/>
              <a:t>enthusiasm </a:t>
            </a:r>
            <a:r>
              <a:rPr lang="en-GB" dirty="0"/>
              <a:t>for chosen </a:t>
            </a:r>
            <a:r>
              <a:rPr lang="en-GB" dirty="0" smtClean="0"/>
              <a:t>course</a:t>
            </a:r>
          </a:p>
          <a:p>
            <a:pPr lvl="1"/>
            <a:r>
              <a:rPr lang="en-GB" b="1" dirty="0" smtClean="0"/>
              <a:t>Express </a:t>
            </a:r>
            <a:r>
              <a:rPr lang="en-GB" b="1" dirty="0"/>
              <a:t>any particular interests </a:t>
            </a:r>
            <a:r>
              <a:rPr lang="en-GB" dirty="0"/>
              <a:t>within their </a:t>
            </a:r>
            <a:r>
              <a:rPr lang="en-GB" dirty="0" smtClean="0"/>
              <a:t>field</a:t>
            </a:r>
          </a:p>
          <a:p>
            <a:pPr lvl="1"/>
            <a:r>
              <a:rPr lang="en-GB" dirty="0" smtClean="0"/>
              <a:t>Show </a:t>
            </a:r>
            <a:r>
              <a:rPr lang="en-GB" dirty="0"/>
              <a:t>how </a:t>
            </a:r>
            <a:r>
              <a:rPr lang="en-GB" dirty="0" smtClean="0"/>
              <a:t>they have </a:t>
            </a:r>
            <a:r>
              <a:rPr lang="en-GB" dirty="0"/>
              <a:t>has </a:t>
            </a:r>
            <a:r>
              <a:rPr lang="en-GB" b="1" dirty="0"/>
              <a:t>pursued their interest </a:t>
            </a:r>
            <a:r>
              <a:rPr lang="en-GB" dirty="0"/>
              <a:t>in the subject beyond the classroom</a:t>
            </a:r>
            <a:r>
              <a:rPr lang="en-GB" dirty="0" smtClean="0"/>
              <a:t>.</a:t>
            </a:r>
            <a:endParaRPr lang="en-GB" dirty="0"/>
          </a:p>
          <a:p>
            <a:pPr marL="178308" indent="-342900"/>
            <a:r>
              <a:rPr lang="en-GB" dirty="0" smtClean="0"/>
              <a:t>Main differences would be:</a:t>
            </a:r>
          </a:p>
          <a:p>
            <a:pPr marL="578358" lvl="1" indent="-342900"/>
            <a:r>
              <a:rPr lang="en-GB" dirty="0" smtClean="0"/>
              <a:t>The </a:t>
            </a:r>
            <a:r>
              <a:rPr lang="en-GB" b="1" dirty="0" smtClean="0"/>
              <a:t>academic content needs to be stepped up</a:t>
            </a:r>
          </a:p>
          <a:p>
            <a:pPr marL="578358" lvl="1" indent="-342900"/>
            <a:r>
              <a:rPr lang="en-GB" dirty="0" smtClean="0"/>
              <a:t>If a typical Personal Statement has a 60% academic content, 40% extra-curricular content, then an </a:t>
            </a:r>
            <a:r>
              <a:rPr lang="en-GB" b="1" dirty="0" smtClean="0"/>
              <a:t>Oxbridge Personal Statement should have 80/20 split in favour of academics</a:t>
            </a:r>
          </a:p>
          <a:p>
            <a:pPr marL="235458" lvl="1" indent="0">
              <a:buNone/>
            </a:pP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81" y="1681051"/>
            <a:ext cx="3468688" cy="335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8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FAD5CE-4FDA-48AB-9E01-0F0C6600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Entrance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E98229-2E9A-445D-9BB0-1BED737B5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1" y="1705064"/>
            <a:ext cx="4412512" cy="417385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These have been </a:t>
            </a:r>
            <a:r>
              <a:rPr lang="en-GB" b="1" dirty="0" smtClean="0"/>
              <a:t>used by Oxford for some time</a:t>
            </a:r>
          </a:p>
          <a:p>
            <a:r>
              <a:rPr lang="en-GB" b="1" dirty="0" smtClean="0"/>
              <a:t>Increasingly used by Cambridge</a:t>
            </a:r>
          </a:p>
          <a:p>
            <a:pPr lvl="1"/>
            <a:r>
              <a:rPr lang="en-GB" dirty="0" smtClean="0"/>
              <a:t>These exams are a way for universities to filter applications and thin down number of applications.</a:t>
            </a:r>
          </a:p>
          <a:p>
            <a:r>
              <a:rPr lang="en-GB" dirty="0" smtClean="0"/>
              <a:t>Examples of entrance exams:</a:t>
            </a:r>
          </a:p>
          <a:p>
            <a:pPr lvl="1"/>
            <a:r>
              <a:rPr lang="en-GB" dirty="0" smtClean="0"/>
              <a:t>LNAT for Law</a:t>
            </a:r>
          </a:p>
          <a:p>
            <a:pPr lvl="1"/>
            <a:r>
              <a:rPr lang="en-GB" dirty="0" smtClean="0"/>
              <a:t>MAT for Maths</a:t>
            </a:r>
          </a:p>
          <a:p>
            <a:pPr lvl="1"/>
            <a:r>
              <a:rPr lang="en-GB" dirty="0" smtClean="0"/>
              <a:t>PAT for Physics</a:t>
            </a:r>
          </a:p>
          <a:p>
            <a:pPr lvl="1"/>
            <a:r>
              <a:rPr lang="en-GB" dirty="0" smtClean="0"/>
              <a:t>HAT for History</a:t>
            </a:r>
          </a:p>
          <a:p>
            <a:pPr lvl="1"/>
            <a:r>
              <a:rPr lang="en-GB" dirty="0" smtClean="0"/>
              <a:t>TSA for Economics or PPE</a:t>
            </a:r>
            <a:endParaRPr lang="en-GB" dirty="0"/>
          </a:p>
          <a:p>
            <a:r>
              <a:rPr lang="en-GB" dirty="0" smtClean="0"/>
              <a:t>These exams are </a:t>
            </a:r>
            <a:r>
              <a:rPr lang="en-GB" b="1" dirty="0" smtClean="0"/>
              <a:t>Hard</a:t>
            </a:r>
            <a:r>
              <a:rPr lang="en-GB" dirty="0" smtClean="0"/>
              <a:t>!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secret</a:t>
            </a:r>
            <a:r>
              <a:rPr lang="en-GB" dirty="0" smtClean="0"/>
              <a:t> is practice and to have a knowledgeable teacher who can answer questions you may have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5" y="1705062"/>
            <a:ext cx="3912409" cy="326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3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832" y="647990"/>
            <a:ext cx="8229600" cy="3854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Personal Statement Examples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0120" y="1411206"/>
            <a:ext cx="4455043" cy="54467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My passion for Physics started strangely and suddenly the moment I read the first "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Mr Tompkins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" book. It was amazing for me to see how ridiculously high speeds can make time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tick slower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, make people look slimmer and how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space-time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can be curved. I was particularly amazed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by the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equations explaining time dilation for things moving close to the speed of light.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interest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led me to study Einstein's "Special Relativity" and Dr Susskind's online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lectures where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 was able to understand more of the Maths involved, such as the Lorentz</a:t>
            </a:r>
            <a:b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transformations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 started studying more Physics and got into the most prestigious high school in Vietnam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study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the subject; there I covered three years of work in one year with the intention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competing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in the National Physics Olympiad. Even though I did not have the chance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participate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as I started studying in England, I will compete in the BPO this year. Studying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UK has also exposed me to many new Physics experiments, which I have enjoyed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doing (especially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ones studying wave-particle duality), and I have also been encouraged to read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number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of Physics books.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In search of Schrödinger's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" is one of my favourites as I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enjoyed being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challenged by new and bizarre ideas. The idea that attracted me the most was the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Feynman Diagram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and further research led me to read "QED" and The Feynman Lectures on Physics, which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 usually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read in my free time together with the New Scientist. Another area of Physics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that fascinates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me is Cosmology, so recently I undertook a MOOC course named "Greatest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unsolved mysteries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of the Universe", and found out why the Big Bang theory is favoured over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others. Inspired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by this I read "Big Bang" by S. Singh, where I learned more about the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arguments between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Steady State Theory and Big Bang Theory.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170121" y="1041992"/>
            <a:ext cx="3868738" cy="369213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 A - Physics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108944" y="1033480"/>
            <a:ext cx="3886200" cy="377725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 B - Engineering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784651" y="1411207"/>
            <a:ext cx="4210493" cy="53230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Nowadays, there are a lot of possibilities to earn money, but all of them require one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thing, the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ability to think. I chose to work as an engineer because it is interesting to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 how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mechanical systems work and to reconstitute different structures that are in my head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whatever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shapes I want; that is of course if they conform to the laws of physics. An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 of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beauty in engineering is the Sydney Opera House, the most famous sight in Australia.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shape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of the building is quite complicated and it is covered in tiles. The shape and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strength of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the tiles are different for different parts of the building, therefore it is a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complex structural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problem to solve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 chose to study and work in Engineering because I believe engineering is always required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 our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modern world; humankind cannot survive without technology. In particular, the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 to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the manufacturing industries of robotics has been transformative, and it is difficult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conceive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of our contemporary world without robots. The robots can do the repetitive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tasks leaving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engineers to create new structures. In addition, my father and grandfathers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were engineers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, and they introduced me to all the delights of engineering. I visited my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father’s civil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engineering company, where I learned to design an office building. To help with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my understanding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of engineering and my communication skills, I worked over the summer in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engineering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company. This involved the installation of air conditioning. My colleagues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helped me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 lot in understanding the internal systems of air conditioning, how it works and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wires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connect to the power supply.</a:t>
            </a:r>
          </a:p>
        </p:txBody>
      </p:sp>
    </p:spTree>
    <p:extLst>
      <p:ext uri="{BB962C8B-B14F-4D97-AF65-F5344CB8AC3E}">
        <p14:creationId xmlns:p14="http://schemas.microsoft.com/office/powerpoint/2010/main" val="23541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pic>
        <p:nvPicPr>
          <p:cNvPr id="4" name="Picture 3" descr="cid:image002.png@01D0B962.BF479F2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1" y="1427277"/>
            <a:ext cx="7381702" cy="4821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0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9364F4-6E71-4A33-9E8E-0249D249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6502"/>
            <a:ext cx="8229600" cy="587508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Interview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9C1C97-2D9B-4AD7-9D16-FD6FF5B3C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0" y="1414130"/>
            <a:ext cx="5539563" cy="510362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This is often the </a:t>
            </a:r>
            <a:r>
              <a:rPr lang="en-GB" b="1" dirty="0" smtClean="0"/>
              <a:t>hurdle</a:t>
            </a:r>
            <a:r>
              <a:rPr lang="en-GB" dirty="0" smtClean="0"/>
              <a:t> where international students can fall. They:</a:t>
            </a:r>
            <a:endParaRPr lang="en-GB" dirty="0"/>
          </a:p>
          <a:p>
            <a:pPr lvl="1"/>
            <a:r>
              <a:rPr lang="en-GB" b="1" dirty="0" smtClean="0"/>
              <a:t>Struggle </a:t>
            </a:r>
            <a:r>
              <a:rPr lang="en-GB" b="1" dirty="0"/>
              <a:t>to think </a:t>
            </a:r>
            <a:r>
              <a:rPr lang="en-GB" b="1" dirty="0" smtClean="0"/>
              <a:t>laterally </a:t>
            </a:r>
            <a:r>
              <a:rPr lang="en-GB" dirty="0" smtClean="0"/>
              <a:t>and certain questions throw them</a:t>
            </a:r>
            <a:endParaRPr lang="en-GB" dirty="0"/>
          </a:p>
          <a:p>
            <a:pPr lvl="1"/>
            <a:r>
              <a:rPr lang="en-GB" dirty="0" smtClean="0"/>
              <a:t>Get </a:t>
            </a:r>
            <a:r>
              <a:rPr lang="en-GB" dirty="0"/>
              <a:t>very </a:t>
            </a:r>
            <a:r>
              <a:rPr lang="en-GB" b="1" dirty="0"/>
              <a:t>nervous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/>
              <a:t>do not present </a:t>
            </a:r>
            <a:r>
              <a:rPr lang="en-GB" dirty="0" smtClean="0"/>
              <a:t>themselves well</a:t>
            </a:r>
          </a:p>
          <a:p>
            <a:pPr lvl="1"/>
            <a:r>
              <a:rPr lang="en-GB" b="1" dirty="0" smtClean="0"/>
              <a:t>Haven’t </a:t>
            </a:r>
            <a:r>
              <a:rPr lang="en-GB" b="1" dirty="0"/>
              <a:t>read </a:t>
            </a:r>
            <a:r>
              <a:rPr lang="en-GB" b="1" dirty="0" smtClean="0"/>
              <a:t>enough </a:t>
            </a:r>
            <a:r>
              <a:rPr lang="en-GB" dirty="0" smtClean="0"/>
              <a:t>and this is exposed at interview</a:t>
            </a:r>
            <a:endParaRPr lang="en-GB" dirty="0"/>
          </a:p>
          <a:p>
            <a:pPr lvl="1"/>
            <a:r>
              <a:rPr lang="en-GB" dirty="0" smtClean="0"/>
              <a:t>Prefer </a:t>
            </a:r>
            <a:r>
              <a:rPr lang="en-GB" dirty="0"/>
              <a:t>to </a:t>
            </a:r>
            <a:r>
              <a:rPr lang="en-GB" b="1" dirty="0"/>
              <a:t>adopt a quiet, listening approach </a:t>
            </a:r>
            <a:r>
              <a:rPr lang="en-GB" dirty="0"/>
              <a:t>– rather than engage in a dialogue with </a:t>
            </a:r>
            <a:r>
              <a:rPr lang="en-GB" dirty="0" smtClean="0"/>
              <a:t>the interviewer</a:t>
            </a:r>
            <a:endParaRPr lang="en-GB" dirty="0"/>
          </a:p>
          <a:p>
            <a:r>
              <a:rPr lang="en-GB" dirty="0" smtClean="0"/>
              <a:t>Perhaps the single best piece of advice is </a:t>
            </a:r>
            <a:r>
              <a:rPr lang="en-GB" b="1" dirty="0" smtClean="0"/>
              <a:t>to treat the interview as though it is your very first lesson with that tutor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tutor will be asking themselves ‘</a:t>
            </a:r>
            <a:r>
              <a:rPr lang="en-GB" b="1" dirty="0" smtClean="0"/>
              <a:t>Do I want to teach this person</a:t>
            </a:r>
            <a:r>
              <a:rPr lang="en-GB" dirty="0" smtClean="0"/>
              <a:t> next year?’ </a:t>
            </a:r>
          </a:p>
          <a:p>
            <a:r>
              <a:rPr lang="en-GB" dirty="0"/>
              <a:t>S</a:t>
            </a:r>
            <a:r>
              <a:rPr lang="en-GB" dirty="0" smtClean="0"/>
              <a:t>o be someone who will make them answer </a:t>
            </a:r>
            <a:r>
              <a:rPr lang="en-GB" b="1" dirty="0" smtClean="0"/>
              <a:t>Yes</a:t>
            </a:r>
            <a:r>
              <a:rPr lang="en-GB" dirty="0" smtClean="0"/>
              <a:t>!</a:t>
            </a:r>
          </a:p>
          <a:p>
            <a:pPr lvl="1"/>
            <a:r>
              <a:rPr lang="en-GB" dirty="0" smtClean="0"/>
              <a:t>Be </a:t>
            </a:r>
            <a:r>
              <a:rPr lang="en-GB" b="1" dirty="0" smtClean="0"/>
              <a:t>intellectually curious </a:t>
            </a:r>
            <a:r>
              <a:rPr lang="en-GB" dirty="0" smtClean="0"/>
              <a:t>and genuinely interested</a:t>
            </a:r>
          </a:p>
          <a:p>
            <a:pPr lvl="1"/>
            <a:r>
              <a:rPr lang="en-GB" b="1" dirty="0" smtClean="0"/>
              <a:t>Enjoy being challenged </a:t>
            </a:r>
            <a:r>
              <a:rPr lang="en-GB" dirty="0" smtClean="0"/>
              <a:t>and having to  think again about your views and opinions</a:t>
            </a:r>
          </a:p>
          <a:p>
            <a:pPr lvl="1"/>
            <a:r>
              <a:rPr lang="en-GB" b="1" dirty="0" smtClean="0"/>
              <a:t>Listen carefully to what the tutor says</a:t>
            </a:r>
            <a:r>
              <a:rPr lang="en-GB" dirty="0" smtClean="0"/>
              <a:t>, but also be prepared to articulate your own view  - aim to make the interview an academic conversation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9722"/>
          <a:stretch/>
        </p:blipFill>
        <p:spPr bwMode="auto">
          <a:xfrm>
            <a:off x="5667153" y="1946218"/>
            <a:ext cx="3306726" cy="299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4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Interview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I’m having trouble with the meaning of 3 words: Lie, Deceive, Mislead. They seem to mean something similar, but not exactly the same. Help me sort them out from each other. (Law)</a:t>
            </a:r>
          </a:p>
          <a:p>
            <a:endParaRPr lang="en-GB" dirty="0" smtClean="0"/>
          </a:p>
          <a:p>
            <a:r>
              <a:rPr lang="en-GB" dirty="0" smtClean="0"/>
              <a:t>Should the UK continue to give aid to countries that have international space programmes e.g. India? (PPE)</a:t>
            </a:r>
          </a:p>
          <a:p>
            <a:endParaRPr lang="en-GB" dirty="0" smtClean="0"/>
          </a:p>
          <a:p>
            <a:r>
              <a:rPr lang="en-GB" dirty="0" smtClean="0"/>
              <a:t>How would you calculate the return on investment of Christopher Columbus’ voyages? (Economics)</a:t>
            </a:r>
          </a:p>
          <a:p>
            <a:endParaRPr lang="en-GB" dirty="0" smtClean="0"/>
          </a:p>
          <a:p>
            <a:r>
              <a:rPr lang="en-GB" dirty="0" smtClean="0"/>
              <a:t>There are 30 people in one room. What is the probability that exactly 2 of them have the same birthday? (Maths)</a:t>
            </a:r>
          </a:p>
          <a:p>
            <a:endParaRPr lang="en-GB" dirty="0" smtClean="0"/>
          </a:p>
          <a:p>
            <a:r>
              <a:rPr lang="en-GB" dirty="0" smtClean="0"/>
              <a:t>Why did the Titanic initially float? Why did it then split in two when it began to sink? (Physics)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8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C40935-7D45-4847-BC0A-CA179A48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6502"/>
            <a:ext cx="8229600" cy="44928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Managing Expectations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338B6E-6AB2-4051-AA7A-9732B76B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6" y="1105786"/>
            <a:ext cx="4678325" cy="5624623"/>
          </a:xfrm>
        </p:spPr>
        <p:txBody>
          <a:bodyPr>
            <a:noAutofit/>
          </a:bodyPr>
          <a:lstStyle/>
          <a:p>
            <a:r>
              <a:rPr lang="en-GB" sz="1600" dirty="0" smtClean="0"/>
              <a:t>Ambitious, intelligent students should definitely be </a:t>
            </a:r>
            <a:r>
              <a:rPr lang="en-GB" sz="1600" b="1" dirty="0" smtClean="0"/>
              <a:t>encouraged to apply for Oxbridge</a:t>
            </a:r>
          </a:p>
          <a:p>
            <a:r>
              <a:rPr lang="en-GB" sz="1600" dirty="0" smtClean="0"/>
              <a:t>At the same time it is </a:t>
            </a:r>
            <a:r>
              <a:rPr lang="en-GB" sz="1600" b="1" dirty="0" smtClean="0"/>
              <a:t>important to manage expectations</a:t>
            </a:r>
            <a:r>
              <a:rPr lang="en-GB" sz="1600" dirty="0" smtClean="0"/>
              <a:t> and ensure we are being realistic</a:t>
            </a:r>
          </a:p>
          <a:p>
            <a:r>
              <a:rPr lang="en-GB" sz="1600" dirty="0" smtClean="0"/>
              <a:t>If a student focuses </a:t>
            </a:r>
            <a:r>
              <a:rPr lang="en-GB" sz="1600" b="1" dirty="0" smtClean="0"/>
              <a:t>entirely on the extra work </a:t>
            </a:r>
            <a:r>
              <a:rPr lang="en-GB" sz="1600" dirty="0" smtClean="0"/>
              <a:t>they need for Oxbridge they can sometimes </a:t>
            </a:r>
            <a:r>
              <a:rPr lang="en-GB" sz="1600" b="1" dirty="0" smtClean="0"/>
              <a:t>fall behind in their actual A Levels</a:t>
            </a:r>
          </a:p>
          <a:p>
            <a:r>
              <a:rPr lang="en-GB" sz="1600" dirty="0" smtClean="0"/>
              <a:t>Sometimes it is better to focus on universities like </a:t>
            </a:r>
            <a:r>
              <a:rPr lang="en-GB" sz="1600" b="1" dirty="0" smtClean="0"/>
              <a:t>LSE, UCL, Warwick, Bath, Durham</a:t>
            </a:r>
            <a:r>
              <a:rPr lang="en-GB" sz="1600" dirty="0" smtClean="0"/>
              <a:t>, etc.</a:t>
            </a:r>
          </a:p>
          <a:p>
            <a:pPr lvl="1"/>
            <a:r>
              <a:rPr lang="en-GB" sz="1400" dirty="0" smtClean="0"/>
              <a:t>All fantastic universities, but without the same academic gauntlet to run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r="15182"/>
          <a:stretch/>
        </p:blipFill>
        <p:spPr bwMode="auto">
          <a:xfrm>
            <a:off x="5231218" y="1614795"/>
            <a:ext cx="3740323" cy="31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3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Oxbridge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05" y="1705065"/>
            <a:ext cx="8658816" cy="1952536"/>
          </a:xfrm>
        </p:spPr>
        <p:txBody>
          <a:bodyPr/>
          <a:lstStyle/>
          <a:p>
            <a:r>
              <a:rPr lang="en-GB" dirty="0"/>
              <a:t>If you do have students who seem to have </a:t>
            </a:r>
            <a:r>
              <a:rPr lang="en-GB" b="1" dirty="0"/>
              <a:t>Oxbridge potential</a:t>
            </a:r>
            <a:r>
              <a:rPr lang="en-GB" dirty="0"/>
              <a:t>, ensure they go to a college which:</a:t>
            </a:r>
          </a:p>
          <a:p>
            <a:pPr marL="800100" lvl="1" indent="-342900">
              <a:buAutoNum type="alphaLcParenR"/>
            </a:pPr>
            <a:r>
              <a:rPr lang="en-GB" sz="1600" b="1" dirty="0"/>
              <a:t>understands the extra guidance </a:t>
            </a:r>
            <a:r>
              <a:rPr lang="en-GB" sz="1600" dirty="0"/>
              <a:t>these students need, and </a:t>
            </a:r>
          </a:p>
          <a:p>
            <a:pPr marL="800100" lvl="1" indent="-342900">
              <a:buAutoNum type="alphaLcParenR"/>
            </a:pPr>
            <a:r>
              <a:rPr lang="en-GB" sz="1600" dirty="0"/>
              <a:t>has a </a:t>
            </a:r>
            <a:r>
              <a:rPr lang="en-GB" sz="1600" b="1" dirty="0"/>
              <a:t>proper structure and resources </a:t>
            </a:r>
            <a:r>
              <a:rPr lang="en-GB" sz="1600" dirty="0"/>
              <a:t>in place to </a:t>
            </a:r>
            <a:r>
              <a:rPr lang="en-GB" sz="1600" b="1" dirty="0"/>
              <a:t>give appropriate </a:t>
            </a:r>
            <a:r>
              <a:rPr lang="en-GB" sz="1600" b="1" dirty="0" smtClean="0"/>
              <a:t>support</a:t>
            </a:r>
            <a:endParaRPr lang="en-GB" sz="16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19</a:t>
            </a:fld>
            <a:endParaRPr lang="en-US" dirty="0"/>
          </a:p>
        </p:txBody>
      </p:sp>
      <p:pic>
        <p:nvPicPr>
          <p:cNvPr id="4103" name="Picture 7" descr="Image result for oxbridge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62" y="3253564"/>
            <a:ext cx="5233717" cy="257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0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 have a student who might be Oxbridge material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Do they have what it takes?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4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875877"/>
            <a:ext cx="4663679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3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Oxbridge Potential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4890977" cy="4173857"/>
          </a:xfrm>
        </p:spPr>
        <p:txBody>
          <a:bodyPr>
            <a:normAutofit/>
          </a:bodyPr>
          <a:lstStyle/>
          <a:p>
            <a:r>
              <a:rPr lang="en-GB" dirty="0" smtClean="0"/>
              <a:t>If </a:t>
            </a:r>
            <a:r>
              <a:rPr lang="en-GB" dirty="0"/>
              <a:t>you </a:t>
            </a:r>
            <a:r>
              <a:rPr lang="en-GB" dirty="0" smtClean="0"/>
              <a:t>have </a:t>
            </a:r>
            <a:r>
              <a:rPr lang="en-GB" dirty="0"/>
              <a:t>students who </a:t>
            </a:r>
            <a:r>
              <a:rPr lang="en-GB" dirty="0" smtClean="0"/>
              <a:t>look like they might have what it takes to win a place at Oxford or Cambridge, you need to </a:t>
            </a:r>
            <a:r>
              <a:rPr lang="en-GB" dirty="0"/>
              <a:t>ensure they </a:t>
            </a:r>
            <a:r>
              <a:rPr lang="en-GB" b="1" dirty="0" smtClean="0"/>
              <a:t>do two things</a:t>
            </a:r>
            <a:r>
              <a:rPr lang="en-GB" dirty="0" smtClean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Choose a college that </a:t>
            </a:r>
            <a:r>
              <a:rPr lang="en-GB" b="1" dirty="0" smtClean="0"/>
              <a:t>understands </a:t>
            </a:r>
            <a:r>
              <a:rPr lang="en-GB" b="1" dirty="0"/>
              <a:t>the extra guidance</a:t>
            </a:r>
            <a:r>
              <a:rPr lang="en-GB" dirty="0"/>
              <a:t> </a:t>
            </a:r>
            <a:r>
              <a:rPr lang="en-GB" dirty="0" smtClean="0"/>
              <a:t>they will need in order to submit a successful application</a:t>
            </a:r>
          </a:p>
          <a:p>
            <a:pPr marL="1200150" lvl="2" indent="-342900"/>
            <a:r>
              <a:rPr lang="en-GB" dirty="0" smtClean="0"/>
              <a:t>Being smart and making a speculative application isn’t enough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Choose a college that has </a:t>
            </a:r>
            <a:r>
              <a:rPr lang="en-GB" dirty="0"/>
              <a:t>a </a:t>
            </a:r>
            <a:r>
              <a:rPr lang="en-GB" b="1" dirty="0"/>
              <a:t>proper </a:t>
            </a:r>
            <a:r>
              <a:rPr lang="en-GB" b="1" dirty="0" smtClean="0"/>
              <a:t>Oxbridge structure </a:t>
            </a:r>
            <a:r>
              <a:rPr lang="en-GB" b="1" dirty="0"/>
              <a:t>and </a:t>
            </a:r>
            <a:r>
              <a:rPr lang="en-GB" b="1" dirty="0" smtClean="0"/>
              <a:t>specialist resources</a:t>
            </a:r>
            <a:r>
              <a:rPr lang="en-GB" dirty="0" smtClean="0"/>
              <a:t> </a:t>
            </a:r>
            <a:r>
              <a:rPr lang="en-GB" dirty="0"/>
              <a:t>in place to give appropriate </a:t>
            </a:r>
            <a:r>
              <a:rPr lang="en-GB" dirty="0" smtClean="0"/>
              <a:t>support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7" name="Picture 3" descr="C:\Users\jgriffiths\Downloads\2752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71" y="1789991"/>
            <a:ext cx="3031343" cy="454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060146-5CBF-4714-9E6B-F41D5084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Students need to know </a:t>
            </a:r>
            <a:r>
              <a:rPr lang="en-GB" dirty="0"/>
              <a:t>why </a:t>
            </a:r>
            <a:r>
              <a:rPr lang="en-GB" dirty="0" smtClean="0"/>
              <a:t>they want </a:t>
            </a:r>
            <a:r>
              <a:rPr lang="en-GB" dirty="0"/>
              <a:t>to do </a:t>
            </a:r>
            <a:r>
              <a:rPr lang="en-GB" dirty="0" smtClean="0"/>
              <a:t>this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F7D0E-B935-4915-85FE-14202FEC1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83" y="1509692"/>
            <a:ext cx="5550195" cy="4369229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Applying to Oxbridge requires a huge </a:t>
            </a:r>
            <a:r>
              <a:rPr lang="en-GB" dirty="0"/>
              <a:t>amount of </a:t>
            </a:r>
            <a:r>
              <a:rPr lang="en-GB" b="1" dirty="0"/>
              <a:t>extra </a:t>
            </a:r>
            <a:r>
              <a:rPr lang="en-GB" b="1" dirty="0" smtClean="0"/>
              <a:t>work</a:t>
            </a:r>
          </a:p>
          <a:p>
            <a:r>
              <a:rPr lang="en-GB" dirty="0" smtClean="0"/>
              <a:t>If </a:t>
            </a:r>
            <a:r>
              <a:rPr lang="en-GB" dirty="0"/>
              <a:t>a student doesn’t have a </a:t>
            </a:r>
            <a:r>
              <a:rPr lang="en-GB" b="1" dirty="0"/>
              <a:t>clear idea</a:t>
            </a:r>
            <a:r>
              <a:rPr lang="en-GB" dirty="0"/>
              <a:t> </a:t>
            </a:r>
            <a:r>
              <a:rPr lang="en-GB" b="1" dirty="0"/>
              <a:t>of why they want </a:t>
            </a:r>
            <a:r>
              <a:rPr lang="en-GB" b="1" dirty="0" smtClean="0"/>
              <a:t>to attend an Oxbridge</a:t>
            </a:r>
            <a:r>
              <a:rPr lang="en-GB" dirty="0" smtClean="0"/>
              <a:t> college, </a:t>
            </a:r>
            <a:r>
              <a:rPr lang="en-GB" dirty="0"/>
              <a:t>they will </a:t>
            </a:r>
            <a:r>
              <a:rPr lang="en-GB" dirty="0" smtClean="0"/>
              <a:t>struggle</a:t>
            </a:r>
            <a:endParaRPr lang="en-GB" dirty="0"/>
          </a:p>
          <a:p>
            <a:r>
              <a:rPr lang="en-GB" dirty="0" smtClean="0"/>
              <a:t>At Bellerbys, we </a:t>
            </a:r>
            <a:r>
              <a:rPr lang="en-GB" b="1" dirty="0" smtClean="0"/>
              <a:t>interview </a:t>
            </a:r>
            <a:r>
              <a:rPr lang="en-GB" b="1" dirty="0"/>
              <a:t>all students who are interested in Oxford or Cambridge</a:t>
            </a:r>
            <a:r>
              <a:rPr lang="en-GB" dirty="0"/>
              <a:t>. </a:t>
            </a:r>
            <a:r>
              <a:rPr lang="en-GB" dirty="0" smtClean="0"/>
              <a:t>And the first two questions that we ask are always:</a:t>
            </a:r>
            <a:endParaRPr lang="en-GB" dirty="0"/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/>
              <a:t>Why </a:t>
            </a:r>
            <a:r>
              <a:rPr lang="en-GB" dirty="0"/>
              <a:t>do you want to study </a:t>
            </a:r>
            <a:r>
              <a:rPr lang="en-GB" dirty="0" smtClean="0"/>
              <a:t>a particular degree?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/>
              <a:t>Why </a:t>
            </a:r>
            <a:r>
              <a:rPr lang="en-GB" dirty="0"/>
              <a:t>do you want to study that subject at Oxford or Cambridge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answers need to be </a:t>
            </a:r>
            <a:r>
              <a:rPr lang="en-GB" b="1" dirty="0" smtClean="0"/>
              <a:t>impressive</a:t>
            </a:r>
            <a:r>
              <a:rPr lang="en-GB" dirty="0" smtClean="0"/>
              <a:t>, but…</a:t>
            </a:r>
          </a:p>
          <a:p>
            <a:r>
              <a:rPr lang="en-GB" dirty="0" smtClean="0"/>
              <a:t>Unfortunately </a:t>
            </a:r>
            <a:r>
              <a:rPr lang="en-GB" dirty="0"/>
              <a:t>I often </a:t>
            </a:r>
            <a:r>
              <a:rPr lang="en-GB" dirty="0" smtClean="0"/>
              <a:t>get:</a:t>
            </a:r>
          </a:p>
          <a:p>
            <a:pPr lvl="1"/>
            <a:r>
              <a:rPr lang="en-GB" dirty="0" smtClean="0"/>
              <a:t>“Because </a:t>
            </a:r>
            <a:r>
              <a:rPr lang="en-GB" dirty="0"/>
              <a:t>my father is also a lawyer” </a:t>
            </a:r>
            <a:endParaRPr lang="en-GB" dirty="0" smtClean="0"/>
          </a:p>
          <a:p>
            <a:pPr lvl="1"/>
            <a:r>
              <a:rPr lang="en-GB" dirty="0" smtClean="0"/>
              <a:t>“</a:t>
            </a:r>
            <a:r>
              <a:rPr lang="en-GB" dirty="0"/>
              <a:t>Because I want to get a good </a:t>
            </a:r>
            <a:r>
              <a:rPr lang="en-GB" dirty="0" smtClean="0"/>
              <a:t>job”</a:t>
            </a:r>
          </a:p>
          <a:p>
            <a:pPr lvl="1"/>
            <a:r>
              <a:rPr lang="en-GB" dirty="0" smtClean="0"/>
              <a:t>“Because </a:t>
            </a:r>
            <a:r>
              <a:rPr lang="en-GB" dirty="0"/>
              <a:t>of the ranking and reputation” </a:t>
            </a:r>
            <a:endParaRPr lang="en-GB" dirty="0" smtClean="0"/>
          </a:p>
          <a:p>
            <a:pPr lvl="1"/>
            <a:r>
              <a:rPr lang="en-GB" dirty="0" smtClean="0"/>
              <a:t>“Because </a:t>
            </a:r>
            <a:r>
              <a:rPr lang="en-GB" dirty="0"/>
              <a:t>its been my dream since I was young”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18" y="1705064"/>
            <a:ext cx="2899798" cy="386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Applying to Oxbridge - 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064"/>
            <a:ext cx="5369442" cy="4173857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Choose their degree </a:t>
            </a:r>
            <a:r>
              <a:rPr lang="en-GB" dirty="0" smtClean="0"/>
              <a:t>area</a:t>
            </a:r>
          </a:p>
          <a:p>
            <a:pPr lvl="1"/>
            <a:r>
              <a:rPr lang="en-GB" dirty="0" smtClean="0"/>
              <a:t>This must be done early, because of step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Do a very significant amount of </a:t>
            </a:r>
            <a:r>
              <a:rPr lang="en-GB" b="1" dirty="0"/>
              <a:t>further reading</a:t>
            </a:r>
            <a:r>
              <a:rPr lang="en-GB" dirty="0"/>
              <a:t> in your chosen subject </a:t>
            </a:r>
            <a:r>
              <a:rPr lang="en-GB" dirty="0" smtClean="0"/>
              <a:t>area, complete </a:t>
            </a:r>
            <a:r>
              <a:rPr lang="en-GB" b="1" dirty="0"/>
              <a:t>online </a:t>
            </a:r>
            <a:r>
              <a:rPr lang="en-GB" b="1" dirty="0" smtClean="0"/>
              <a:t>courses</a:t>
            </a:r>
            <a:r>
              <a:rPr lang="en-GB" b="1" dirty="0"/>
              <a:t> </a:t>
            </a:r>
            <a:r>
              <a:rPr lang="en-GB" dirty="0" smtClean="0"/>
              <a:t>and</a:t>
            </a:r>
            <a:r>
              <a:rPr lang="en-GB" b="1" dirty="0" smtClean="0"/>
              <a:t> enter competitions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Prepare their </a:t>
            </a:r>
            <a:r>
              <a:rPr lang="en-GB" b="1" dirty="0" smtClean="0"/>
              <a:t>UCAS application </a:t>
            </a:r>
            <a:r>
              <a:rPr lang="en-GB" dirty="0" smtClean="0"/>
              <a:t>and in particular, your personal statement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Oxbridge application deadline is October 15</a:t>
            </a:r>
            <a:r>
              <a:rPr lang="en-GB" baseline="30000" dirty="0" smtClean="0"/>
              <a:t>th</a:t>
            </a:r>
            <a:endParaRPr lang="en-GB" dirty="0" smtClean="0"/>
          </a:p>
          <a:p>
            <a:r>
              <a:rPr lang="en-GB" dirty="0"/>
              <a:t>Prepare to sit </a:t>
            </a:r>
            <a:r>
              <a:rPr lang="en-GB" b="1" dirty="0"/>
              <a:t>additional Thinking Skills Assessments</a:t>
            </a:r>
            <a:r>
              <a:rPr lang="en-GB" dirty="0"/>
              <a:t> depending on </a:t>
            </a:r>
            <a:r>
              <a:rPr lang="en-GB" dirty="0" smtClean="0"/>
              <a:t>their chosen </a:t>
            </a:r>
            <a:r>
              <a:rPr lang="en-GB" dirty="0"/>
              <a:t>subject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These usually take place in first week of November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2" descr="C:\Users\jgriffiths\Downloads\GettyImages-484930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80" y="1705064"/>
            <a:ext cx="2798381" cy="41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Applying to Oxbridge - The </a:t>
            </a:r>
            <a:r>
              <a:rPr lang="en-GB" dirty="0" smtClean="0"/>
              <a:t>Process – cont’d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86" y="1705064"/>
            <a:ext cx="5181600" cy="417385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If </a:t>
            </a:r>
            <a:r>
              <a:rPr lang="en-GB" dirty="0"/>
              <a:t>all the above has </a:t>
            </a:r>
            <a:r>
              <a:rPr lang="en-GB" b="1" dirty="0"/>
              <a:t>gone </a:t>
            </a:r>
            <a:r>
              <a:rPr lang="en-GB" b="1" dirty="0" smtClean="0"/>
              <a:t>well</a:t>
            </a:r>
            <a:r>
              <a:rPr lang="en-GB" dirty="0" smtClean="0"/>
              <a:t>, they may </a:t>
            </a:r>
            <a:r>
              <a:rPr lang="en-GB" dirty="0"/>
              <a:t>get called to </a:t>
            </a:r>
            <a:r>
              <a:rPr lang="en-GB" b="1" dirty="0" smtClean="0"/>
              <a:t>interview</a:t>
            </a:r>
            <a:r>
              <a:rPr lang="en-GB" dirty="0" smtClean="0"/>
              <a:t>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Typically </a:t>
            </a:r>
            <a:r>
              <a:rPr lang="en-GB" dirty="0"/>
              <a:t>in first 2 weeks of </a:t>
            </a:r>
            <a:r>
              <a:rPr lang="en-GB" dirty="0" smtClean="0"/>
              <a:t>December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On </a:t>
            </a:r>
            <a:r>
              <a:rPr lang="en-GB" dirty="0"/>
              <a:t>average interviewees have a </a:t>
            </a:r>
            <a:r>
              <a:rPr lang="en-GB" b="1" dirty="0"/>
              <a:t>1 in 5 chance once they are called to interview </a:t>
            </a:r>
            <a:r>
              <a:rPr lang="en-GB" dirty="0"/>
              <a:t>(although this depends a lot on the </a:t>
            </a:r>
            <a:r>
              <a:rPr lang="en-GB" dirty="0" smtClean="0"/>
              <a:t>degree)</a:t>
            </a:r>
          </a:p>
          <a:p>
            <a:r>
              <a:rPr lang="en-GB" dirty="0" smtClean="0"/>
              <a:t>Expect to </a:t>
            </a:r>
            <a:r>
              <a:rPr lang="en-GB" b="1" dirty="0" smtClean="0"/>
              <a:t>hear </a:t>
            </a:r>
            <a:r>
              <a:rPr lang="en-GB" b="1" dirty="0"/>
              <a:t>back </a:t>
            </a:r>
            <a:r>
              <a:rPr lang="en-GB" dirty="0"/>
              <a:t>from Oxford or Cambridge in </a:t>
            </a:r>
            <a:r>
              <a:rPr lang="en-GB" b="1" dirty="0"/>
              <a:t>second week of </a:t>
            </a:r>
            <a:r>
              <a:rPr lang="en-GB" b="1" dirty="0" smtClean="0"/>
              <a:t>January</a:t>
            </a:r>
            <a:endParaRPr lang="en-GB" dirty="0" smtClean="0"/>
          </a:p>
          <a:p>
            <a:r>
              <a:rPr lang="en-GB" dirty="0" smtClean="0"/>
              <a:t>Finally</a:t>
            </a:r>
            <a:r>
              <a:rPr lang="en-GB" dirty="0"/>
              <a:t>, if </a:t>
            </a:r>
            <a:r>
              <a:rPr lang="en-GB" dirty="0" smtClean="0"/>
              <a:t>the student receives </a:t>
            </a:r>
            <a:r>
              <a:rPr lang="en-GB" dirty="0"/>
              <a:t>an offer from Oxford or </a:t>
            </a:r>
            <a:r>
              <a:rPr lang="en-GB" dirty="0" smtClean="0"/>
              <a:t>Cambridge, they </a:t>
            </a:r>
            <a:r>
              <a:rPr lang="en-GB" b="1" dirty="0" smtClean="0"/>
              <a:t>must </a:t>
            </a:r>
            <a:r>
              <a:rPr lang="en-GB" b="1" dirty="0"/>
              <a:t>then ensure </a:t>
            </a:r>
            <a:r>
              <a:rPr lang="en-GB" b="1" dirty="0" smtClean="0"/>
              <a:t>they meet </a:t>
            </a:r>
            <a:r>
              <a:rPr lang="en-GB" b="1" dirty="0"/>
              <a:t>the grade conditions</a:t>
            </a:r>
            <a:r>
              <a:rPr lang="en-GB" dirty="0"/>
              <a:t> of that offer on A Level </a:t>
            </a:r>
            <a:r>
              <a:rPr lang="en-GB" dirty="0" smtClean="0"/>
              <a:t>results day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9C56-A5D9-534E-8332-51B5F6934363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4" descr="C:\Users\jgriffiths\Downloads\GettyImages-65597976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09" y="1832867"/>
            <a:ext cx="3537561" cy="23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9158AC-F38B-40AD-9C22-82EB6871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your degree – </a:t>
            </a:r>
            <a:r>
              <a:rPr lang="en-GB" dirty="0" smtClean="0"/>
              <a:t>Should you </a:t>
            </a:r>
            <a:r>
              <a:rPr lang="en-GB" dirty="0"/>
              <a:t>play the game?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2BCCE1-84FC-43A8-B095-E560AF2E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80" y="1705064"/>
            <a:ext cx="4922874" cy="417385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 student </a:t>
            </a:r>
            <a:r>
              <a:rPr lang="en-GB" dirty="0"/>
              <a:t>needs a </a:t>
            </a:r>
            <a:r>
              <a:rPr lang="en-GB" b="1" dirty="0"/>
              <a:t>very clear idea </a:t>
            </a:r>
            <a:r>
              <a:rPr lang="en-GB" dirty="0"/>
              <a:t>what subject they want from early </a:t>
            </a:r>
            <a:r>
              <a:rPr lang="en-GB" dirty="0" smtClean="0"/>
              <a:t>stage</a:t>
            </a:r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some cases a slight shift in degree choice can make a big difference in </a:t>
            </a:r>
            <a:r>
              <a:rPr lang="en-GB" b="1" dirty="0"/>
              <a:t>increasing their chance of success</a:t>
            </a:r>
            <a:r>
              <a:rPr lang="en-GB" dirty="0" smtClean="0"/>
              <a:t>. For example:</a:t>
            </a:r>
          </a:p>
          <a:p>
            <a:pPr lvl="1"/>
            <a:r>
              <a:rPr lang="en-GB" dirty="0" smtClean="0"/>
              <a:t>Student </a:t>
            </a:r>
            <a:r>
              <a:rPr lang="en-GB" dirty="0"/>
              <a:t>A wants Economics at Oxford. The success rate for this subject is 7</a:t>
            </a:r>
            <a:r>
              <a:rPr lang="en-GB" dirty="0" smtClean="0"/>
              <a:t>%</a:t>
            </a:r>
          </a:p>
          <a:p>
            <a:pPr lvl="1"/>
            <a:r>
              <a:rPr lang="en-GB" dirty="0" smtClean="0"/>
              <a:t>They </a:t>
            </a:r>
            <a:r>
              <a:rPr lang="en-GB" dirty="0"/>
              <a:t>consider Maths at Oxford instead because there is an 18% success </a:t>
            </a:r>
            <a:r>
              <a:rPr lang="en-GB" dirty="0" smtClean="0"/>
              <a:t>rate</a:t>
            </a:r>
            <a:endParaRPr lang="en-GB" dirty="0"/>
          </a:p>
          <a:p>
            <a:r>
              <a:rPr lang="en-GB" dirty="0"/>
              <a:t>It all depends on </a:t>
            </a:r>
            <a:r>
              <a:rPr lang="en-GB" b="1" dirty="0"/>
              <a:t>how important a place at Oxford or Cambridge </a:t>
            </a:r>
            <a:r>
              <a:rPr lang="en-GB" dirty="0"/>
              <a:t>is </a:t>
            </a:r>
            <a:endParaRPr lang="en-GB" dirty="0" smtClean="0"/>
          </a:p>
          <a:p>
            <a:pPr lvl="1"/>
            <a:r>
              <a:rPr lang="en-GB" dirty="0" smtClean="0"/>
              <a:t>Some </a:t>
            </a:r>
            <a:r>
              <a:rPr lang="en-GB" dirty="0"/>
              <a:t>students are prepared to do anything to win a place there, including changing their </a:t>
            </a:r>
            <a:r>
              <a:rPr lang="en-GB" dirty="0" smtClean="0"/>
              <a:t>degree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9"/>
          <a:stretch/>
        </p:blipFill>
        <p:spPr bwMode="auto">
          <a:xfrm>
            <a:off x="5390708" y="1871331"/>
            <a:ext cx="3585138" cy="294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7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BF80EA-9600-492F-9A51-FF9CF947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</a:t>
            </a:r>
            <a:r>
              <a:rPr lang="en-GB" dirty="0" smtClean="0"/>
              <a:t>Reading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EB81C0-046A-4599-BB68-7D8A149E8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4" y="1705064"/>
            <a:ext cx="5305647" cy="444055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This ideally </a:t>
            </a:r>
            <a:r>
              <a:rPr lang="en-GB" b="1" dirty="0"/>
              <a:t>should have started even before </a:t>
            </a:r>
            <a:r>
              <a:rPr lang="en-GB" dirty="0" smtClean="0"/>
              <a:t>a student starts their A Levels</a:t>
            </a:r>
            <a:endParaRPr lang="en-GB" dirty="0"/>
          </a:p>
          <a:p>
            <a:r>
              <a:rPr lang="en-GB" dirty="0" smtClean="0"/>
              <a:t>It is important </a:t>
            </a:r>
            <a:r>
              <a:rPr lang="en-GB" dirty="0"/>
              <a:t>because the main thing being considered by admissions tutors at Oxbridge is: </a:t>
            </a:r>
            <a:endParaRPr lang="en-GB" dirty="0" smtClean="0"/>
          </a:p>
          <a:p>
            <a:pPr lvl="1"/>
            <a:r>
              <a:rPr lang="en-GB" b="1" dirty="0" smtClean="0"/>
              <a:t>how </a:t>
            </a:r>
            <a:r>
              <a:rPr lang="en-GB" b="1" dirty="0"/>
              <a:t>interested in the subject </a:t>
            </a:r>
            <a:r>
              <a:rPr lang="en-GB" dirty="0"/>
              <a:t>is this student?</a:t>
            </a:r>
          </a:p>
          <a:p>
            <a:r>
              <a:rPr lang="en-GB" dirty="0" smtClean="0"/>
              <a:t>Easy </a:t>
            </a:r>
            <a:r>
              <a:rPr lang="en-GB" dirty="0"/>
              <a:t>to say how interested </a:t>
            </a:r>
            <a:r>
              <a:rPr lang="en-GB" dirty="0" smtClean="0"/>
              <a:t>they are </a:t>
            </a:r>
            <a:r>
              <a:rPr lang="en-GB" dirty="0"/>
              <a:t>– much harder to show it.</a:t>
            </a:r>
          </a:p>
          <a:p>
            <a:r>
              <a:rPr lang="en-GB" dirty="0" smtClean="0"/>
              <a:t>A </a:t>
            </a:r>
            <a:r>
              <a:rPr lang="en-GB" dirty="0"/>
              <a:t>typical Oxbridge student combines the following: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z="1700" dirty="0"/>
              <a:t>They find A Levels relatively </a:t>
            </a:r>
            <a:r>
              <a:rPr lang="en-GB" sz="1700" b="1" dirty="0"/>
              <a:t>easy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z="1700" dirty="0"/>
              <a:t>They are </a:t>
            </a:r>
            <a:r>
              <a:rPr lang="en-GB" sz="1700" b="1" dirty="0"/>
              <a:t>intellectually very </a:t>
            </a:r>
            <a:r>
              <a:rPr lang="en-GB" sz="1700" b="1" dirty="0" smtClean="0"/>
              <a:t>curious</a:t>
            </a:r>
            <a:endParaRPr lang="en-GB" sz="1700" b="1" dirty="0"/>
          </a:p>
          <a:p>
            <a:r>
              <a:rPr lang="en-GB" dirty="0"/>
              <a:t>It is point 2 that drives them to do the </a:t>
            </a:r>
            <a:r>
              <a:rPr lang="en-GB" b="1" dirty="0"/>
              <a:t>further </a:t>
            </a:r>
            <a:r>
              <a:rPr lang="en-GB" b="1" dirty="0" smtClean="0"/>
              <a:t>reading</a:t>
            </a:r>
          </a:p>
          <a:p>
            <a:r>
              <a:rPr lang="en-GB" dirty="0" smtClean="0"/>
              <a:t>Point </a:t>
            </a:r>
            <a:r>
              <a:rPr lang="en-GB" dirty="0"/>
              <a:t>1 means they have </a:t>
            </a:r>
            <a:r>
              <a:rPr lang="en-GB" b="1" dirty="0"/>
              <a:t>more time </a:t>
            </a:r>
            <a:r>
              <a:rPr lang="en-GB" dirty="0"/>
              <a:t>to do that </a:t>
            </a:r>
            <a:r>
              <a:rPr lang="en-GB" dirty="0" smtClean="0"/>
              <a:t>reading</a:t>
            </a:r>
            <a:endParaRPr lang="en-GB" dirty="0"/>
          </a:p>
        </p:txBody>
      </p:sp>
      <p:pic>
        <p:nvPicPr>
          <p:cNvPr id="4099" name="Picture 3" descr="C:\Users\jgriffiths\Downloads\GettyImages-8663065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6" r="13667"/>
          <a:stretch/>
        </p:blipFill>
        <p:spPr bwMode="auto">
          <a:xfrm>
            <a:off x="5677786" y="1789139"/>
            <a:ext cx="3083442" cy="369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6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9BEFED-692E-4B38-A572-5319F9675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College?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4D4D5A-FB3E-47D6-9E78-16ACB9EF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7" y="1705064"/>
            <a:ext cx="5103627" cy="417385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Oxbridge </a:t>
            </a:r>
            <a:r>
              <a:rPr lang="en-GB" dirty="0" smtClean="0"/>
              <a:t>operate </a:t>
            </a:r>
            <a:r>
              <a:rPr lang="en-GB" dirty="0"/>
              <a:t>a </a:t>
            </a:r>
            <a:r>
              <a:rPr lang="en-GB" b="1" dirty="0"/>
              <a:t>collegiate</a:t>
            </a:r>
            <a:r>
              <a:rPr lang="en-GB" dirty="0"/>
              <a:t> system</a:t>
            </a:r>
          </a:p>
          <a:p>
            <a:pPr lvl="2"/>
            <a:r>
              <a:rPr lang="en-GB" sz="1800" dirty="0"/>
              <a:t>38 in Oxford</a:t>
            </a:r>
          </a:p>
          <a:p>
            <a:pPr lvl="2"/>
            <a:r>
              <a:rPr lang="en-GB" sz="1800" dirty="0"/>
              <a:t>29 in Cambridge</a:t>
            </a:r>
          </a:p>
          <a:p>
            <a:r>
              <a:rPr lang="en-GB" dirty="0" smtClean="0"/>
              <a:t>An </a:t>
            </a:r>
            <a:r>
              <a:rPr lang="en-GB" b="1" dirty="0" smtClean="0"/>
              <a:t>open </a:t>
            </a:r>
            <a:r>
              <a:rPr lang="en-GB" b="1" dirty="0"/>
              <a:t>application </a:t>
            </a:r>
            <a:r>
              <a:rPr lang="en-GB" b="1" dirty="0" smtClean="0"/>
              <a:t>is possible</a:t>
            </a:r>
            <a:r>
              <a:rPr lang="en-GB" dirty="0" smtClean="0"/>
              <a:t>, but choosing the specific college may have advantages</a:t>
            </a:r>
          </a:p>
          <a:p>
            <a:r>
              <a:rPr lang="en-GB" dirty="0" smtClean="0"/>
              <a:t>Generally, </a:t>
            </a:r>
            <a:r>
              <a:rPr lang="en-GB" b="1" dirty="0" smtClean="0"/>
              <a:t>best to avoid </a:t>
            </a:r>
            <a:r>
              <a:rPr lang="en-GB" dirty="0" smtClean="0"/>
              <a:t>the big, ultra traditional ones – e.g. Trinity College</a:t>
            </a:r>
          </a:p>
          <a:p>
            <a:r>
              <a:rPr lang="en-GB" dirty="0" smtClean="0"/>
              <a:t>If applicable, do </a:t>
            </a:r>
            <a:r>
              <a:rPr lang="en-GB" b="1" dirty="0" smtClean="0"/>
              <a:t>consider newer colleges</a:t>
            </a:r>
            <a:r>
              <a:rPr lang="en-GB" dirty="0" smtClean="0"/>
              <a:t>, colleges for mature students, etc.</a:t>
            </a:r>
          </a:p>
          <a:p>
            <a:r>
              <a:rPr lang="en-GB" dirty="0" smtClean="0"/>
              <a:t>We use </a:t>
            </a:r>
            <a:r>
              <a:rPr lang="en-GB" b="1" dirty="0" smtClean="0"/>
              <a:t>specialist software </a:t>
            </a:r>
            <a:r>
              <a:rPr lang="en-GB" dirty="0" smtClean="0"/>
              <a:t>to help students narrow down the choice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7" t="27160" r="23675" b="17970"/>
          <a:stretch/>
        </p:blipFill>
        <p:spPr bwMode="auto">
          <a:xfrm>
            <a:off x="5239990" y="1839432"/>
            <a:ext cx="3632880" cy="275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7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8143 Bellerbys PPT template 2017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28143 Bellerbys PPT template 2017 v4</Template>
  <TotalTime>245</TotalTime>
  <Words>1553</Words>
  <Application>Microsoft Office PowerPoint</Application>
  <PresentationFormat>On-screen Show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28143 Bellerbys PPT template 2017 v4</vt:lpstr>
      <vt:lpstr>Making a strong application to Oxford and Cambridge</vt:lpstr>
      <vt:lpstr>I have a student who might be Oxbridge material</vt:lpstr>
      <vt:lpstr>Oxbridge Potential</vt:lpstr>
      <vt:lpstr>Students need to know why they want to do this</vt:lpstr>
      <vt:lpstr>Applying to Oxbridge - The Process</vt:lpstr>
      <vt:lpstr>Applying to Oxbridge - The Process – cont’d</vt:lpstr>
      <vt:lpstr>Choosing your degree – Should you play the game?</vt:lpstr>
      <vt:lpstr>Further Reading</vt:lpstr>
      <vt:lpstr>Which College?</vt:lpstr>
      <vt:lpstr>PowerPoint Presentation</vt:lpstr>
      <vt:lpstr>PowerPoint Presentation</vt:lpstr>
      <vt:lpstr>Personal Statement</vt:lpstr>
      <vt:lpstr>Entrance Tests</vt:lpstr>
      <vt:lpstr>Personal Statement Examples</vt:lpstr>
      <vt:lpstr>Examples</vt:lpstr>
      <vt:lpstr>The Interview</vt:lpstr>
      <vt:lpstr>Examples of Interview Questions</vt:lpstr>
      <vt:lpstr>Managing Expectations</vt:lpstr>
      <vt:lpstr>Oxbridge Potential</vt:lpstr>
      <vt:lpstr>Questions?</vt:lpstr>
    </vt:vector>
  </TitlesOfParts>
  <Company>Study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Griffiths</dc:creator>
  <cp:lastModifiedBy>Syeba Jubilee V</cp:lastModifiedBy>
  <cp:revision>36</cp:revision>
  <cp:lastPrinted>2018-07-31T13:20:30Z</cp:lastPrinted>
  <dcterms:created xsi:type="dcterms:W3CDTF">2017-07-03T15:48:36Z</dcterms:created>
  <dcterms:modified xsi:type="dcterms:W3CDTF">2018-08-08T04:54:38Z</dcterms:modified>
</cp:coreProperties>
</file>